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8E00"/>
    <a:srgbClr val="FFCC00"/>
    <a:srgbClr val="BC004C"/>
    <a:srgbClr val="FF0066"/>
    <a:srgbClr val="744D26"/>
    <a:srgbClr val="9966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9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3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6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6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6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3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1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0A3A-D3A7-40BC-970D-4963B5FB677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185B-8F82-4262-862F-CC6DEB4B8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5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2536825"/>
          </a:xfrm>
        </p:spPr>
        <p:txBody>
          <a:bodyPr>
            <a:noAutofit/>
          </a:bodyPr>
          <a:lstStyle/>
          <a:p>
            <a:r>
              <a:rPr lang="en-US" sz="8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Ratification of the Constitution</a:t>
            </a:r>
            <a:endParaRPr lang="en-US" sz="88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96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4800" y="189592"/>
            <a:ext cx="2414905" cy="2354555"/>
            <a:chOff x="0" y="0"/>
            <a:chExt cx="709683" cy="682389"/>
          </a:xfrm>
        </p:grpSpPr>
        <p:sp>
          <p:nvSpPr>
            <p:cNvPr id="4" name="Oval 3"/>
            <p:cNvSpPr/>
            <p:nvPr/>
          </p:nvSpPr>
          <p:spPr>
            <a:xfrm>
              <a:off x="0" y="0"/>
              <a:ext cx="709683" cy="68238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163725" y="0"/>
              <a:ext cx="357505" cy="640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4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2667000"/>
            <a:ext cx="8534400" cy="4188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6600" dirty="0">
                <a:solidFill>
                  <a:schemeClr val="accent3">
                    <a:lumMod val="50000"/>
                  </a:schemeClr>
                </a:solidFill>
                <a:latin typeface="Impact" panose="020B0806030902050204" pitchFamily="34" charset="0"/>
              </a:rPr>
              <a:t>P</a:t>
            </a:r>
            <a:r>
              <a:rPr lang="en-US" altLang="en-US" sz="6600" dirty="0" smtClean="0">
                <a:solidFill>
                  <a:schemeClr val="accent3">
                    <a:lumMod val="50000"/>
                  </a:schemeClr>
                </a:solidFill>
                <a:latin typeface="Impact" panose="020B0806030902050204" pitchFamily="34" charset="0"/>
              </a:rPr>
              <a:t>rotects the people from unreasonable searches and seizures. 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7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8600" y="150867"/>
            <a:ext cx="2414905" cy="2354555"/>
            <a:chOff x="228600" y="150867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228600" y="150867"/>
              <a:ext cx="2414905" cy="235455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813018" y="150867"/>
              <a:ext cx="1216516" cy="22107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5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228600" y="2519163"/>
            <a:ext cx="8763000" cy="43363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40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1. Protects people from being held for committing a crime unless they are properly indicted, (accused) </a:t>
            </a:r>
          </a:p>
          <a:p>
            <a:pPr>
              <a:lnSpc>
                <a:spcPct val="90000"/>
              </a:lnSpc>
            </a:pPr>
            <a:r>
              <a:rPr lang="en-US" altLang="en-US" sz="40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2. You may not be tried twice for the same crime (double jeopardy)</a:t>
            </a:r>
          </a:p>
          <a:p>
            <a:pPr>
              <a:lnSpc>
                <a:spcPct val="90000"/>
              </a:lnSpc>
            </a:pPr>
            <a:r>
              <a:rPr lang="en-US" altLang="en-US" sz="4000" dirty="0" smtClean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3. You don’t have to testify against yourself in court. (Self-incrimination)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643505" y="756644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38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164608"/>
            <a:ext cx="2414905" cy="2354555"/>
            <a:chOff x="381000" y="164608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381000" y="164608"/>
              <a:ext cx="2414905" cy="235455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938122" y="164608"/>
              <a:ext cx="1216516" cy="22107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6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0" y="2534153"/>
            <a:ext cx="9144000" cy="4112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Guarantees… 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1. </a:t>
            </a:r>
            <a:r>
              <a:rPr lang="en-US" altLang="en-US" sz="3200" dirty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A</a:t>
            </a: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 speedy trial (you can’t be kept in jail for over a year without a trial)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 2. </a:t>
            </a:r>
            <a:r>
              <a:rPr lang="en-US" altLang="en-US" sz="3200" dirty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A</a:t>
            </a: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n impartial jury (doesn’t already think you are guilty)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3. That the accused can confront witnesses against them </a:t>
            </a:r>
          </a:p>
          <a:p>
            <a:pPr>
              <a:lnSpc>
                <a:spcPct val="90000"/>
              </a:lnSpc>
            </a:pPr>
            <a:r>
              <a:rPr lang="en-US" altLang="en-US" sz="3200" dirty="0" smtClean="0">
                <a:solidFill>
                  <a:schemeClr val="accent4">
                    <a:lumMod val="50000"/>
                  </a:schemeClr>
                </a:solidFill>
                <a:latin typeface="Impact" panose="020B0806030902050204" pitchFamily="34" charset="0"/>
              </a:rPr>
              <a:t>4. The accused must be allowed to have a lawyer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62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1039" y="164608"/>
            <a:ext cx="2414905" cy="2354555"/>
            <a:chOff x="321039" y="164608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321039" y="164608"/>
              <a:ext cx="2414905" cy="2354555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938122" y="164608"/>
              <a:ext cx="1216516" cy="22107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7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762000" y="2519163"/>
            <a:ext cx="7848600" cy="4112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7200" dirty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G</a:t>
            </a:r>
            <a:r>
              <a:rPr lang="en-US" altLang="en-US" sz="7200" dirty="0" smtClean="0">
                <a:solidFill>
                  <a:schemeClr val="accent5">
                    <a:lumMod val="75000"/>
                  </a:schemeClr>
                </a:solidFill>
                <a:latin typeface="Impact" panose="020B0806030902050204" pitchFamily="34" charset="0"/>
              </a:rPr>
              <a:t>uarantees the right to a speedy civil trial.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2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312445"/>
            <a:ext cx="2414905" cy="2354555"/>
            <a:chOff x="304800" y="312445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304800" y="312445"/>
              <a:ext cx="2414905" cy="2354555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744D2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861922" y="312445"/>
              <a:ext cx="1216516" cy="22107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8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2566927"/>
            <a:ext cx="8382000" cy="41885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744D26"/>
                </a:solidFill>
                <a:latin typeface="Impact" panose="020B0806030902050204" pitchFamily="34" charset="0"/>
              </a:rPr>
              <a:t>G</a:t>
            </a:r>
            <a:r>
              <a:rPr lang="en-US" altLang="en-US" dirty="0" smtClean="0">
                <a:solidFill>
                  <a:srgbClr val="744D26"/>
                </a:solidFill>
                <a:latin typeface="Impact" panose="020B0806030902050204" pitchFamily="34" charset="0"/>
              </a:rPr>
              <a:t>uarantees that punishments will be fair and not cruel, and that extraordinarily large fines will not be set. 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18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21569"/>
            <a:ext cx="2414905" cy="2354555"/>
            <a:chOff x="304800" y="121569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304800" y="121569"/>
              <a:ext cx="2414905" cy="2354555"/>
            </a:xfrm>
            <a:prstGeom prst="ellipse">
              <a:avLst/>
            </a:prstGeom>
            <a:solidFill>
              <a:srgbClr val="FF0066"/>
            </a:solidFill>
            <a:ln>
              <a:solidFill>
                <a:srgbClr val="BC00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861922" y="121569"/>
              <a:ext cx="1216516" cy="22107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9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317292" y="2743200"/>
            <a:ext cx="8305800" cy="375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4800" dirty="0" smtClean="0">
                <a:solidFill>
                  <a:srgbClr val="BC004C"/>
                </a:solidFill>
                <a:latin typeface="Impact" panose="020B0806030902050204" pitchFamily="34" charset="0"/>
              </a:rPr>
              <a:t>All rights not stated in the Constitution and not forbidden by the Constitution belong to the people.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3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04800" y="164608"/>
            <a:ext cx="2414905" cy="2354555"/>
            <a:chOff x="304800" y="164608"/>
            <a:chExt cx="2414905" cy="2354555"/>
          </a:xfrm>
        </p:grpSpPr>
        <p:sp>
          <p:nvSpPr>
            <p:cNvPr id="4" name="Oval 3"/>
            <p:cNvSpPr/>
            <p:nvPr/>
          </p:nvSpPr>
          <p:spPr>
            <a:xfrm>
              <a:off x="304800" y="164608"/>
              <a:ext cx="2414905" cy="2354555"/>
            </a:xfrm>
            <a:prstGeom prst="ellipse">
              <a:avLst/>
            </a:prstGeom>
            <a:solidFill>
              <a:srgbClr val="FFCC00"/>
            </a:solidFill>
            <a:ln>
              <a:solidFill>
                <a:srgbClr val="B08E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861922" y="164608"/>
              <a:ext cx="1216516" cy="22107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 smtClean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10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318541" y="2519163"/>
            <a:ext cx="8686800" cy="40361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B08E00"/>
                </a:solidFill>
                <a:latin typeface="Impact" panose="020B0806030902050204" pitchFamily="34" charset="0"/>
              </a:rPr>
              <a:t>S</a:t>
            </a:r>
            <a:r>
              <a:rPr lang="en-US" altLang="en-US" dirty="0" smtClean="0">
                <a:solidFill>
                  <a:srgbClr val="B08E00"/>
                </a:solidFill>
                <a:latin typeface="Impact" panose="020B0806030902050204" pitchFamily="34" charset="0"/>
              </a:rPr>
              <a:t>tates that any power not granted to the federal government belongs to the states or to the people. </a:t>
            </a:r>
            <a:endParaRPr lang="en-US" dirty="0">
              <a:solidFill>
                <a:srgbClr val="B08E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th</a:t>
            </a:r>
            <a:r>
              <a:rPr lang="en-US" sz="8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4400" dirty="0" smtClean="0">
                <a:latin typeface="Franklin Gothic Book" panose="020B0503020102020204" pitchFamily="34" charset="0"/>
              </a:rPr>
              <a:t>9 of 13 states must ratify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6" descr="http://teachingamericanhistory.org/files/2013/01/federalpillars-m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41" y="1524000"/>
            <a:ext cx="7315200" cy="487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66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22" y="28730"/>
            <a:ext cx="9102778" cy="1876269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Federalists</a:t>
            </a:r>
            <a:endParaRPr lang="en-US" sz="115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114" y="1752600"/>
            <a:ext cx="8937885" cy="5105400"/>
          </a:xfrm>
        </p:spPr>
        <p:txBody>
          <a:bodyPr numCol="2">
            <a:noAutofit/>
          </a:bodyPr>
          <a:lstStyle/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Leaders: </a:t>
            </a:r>
            <a:r>
              <a:rPr lang="en-US" dirty="0" smtClean="0">
                <a:latin typeface="Franklin Gothic Book" panose="020B0503020102020204" pitchFamily="34" charset="0"/>
                <a:ea typeface="Adobe Kaiti Std R" pitchFamily="18" charset="-128"/>
              </a:rPr>
              <a:t>James Madison and Alexander Hamilton</a:t>
            </a:r>
            <a:endParaRPr lang="en-US" dirty="0">
              <a:latin typeface="Franklin Gothic Book" panose="020B0503020102020204" pitchFamily="34" charset="0"/>
              <a:ea typeface="Adobe Kaiti Std R" pitchFamily="18" charset="-128"/>
            </a:endParaRP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In favor of </a:t>
            </a:r>
            <a:r>
              <a:rPr lang="en-US" dirty="0" smtClean="0">
                <a:latin typeface="Franklin Gothic Book" panose="020B0503020102020204" pitchFamily="34" charset="0"/>
                <a:ea typeface="Adobe Kaiti Std R" pitchFamily="18" charset="-128"/>
              </a:rPr>
              <a:t>the Constitution</a:t>
            </a:r>
            <a:endParaRPr lang="en-US" dirty="0">
              <a:latin typeface="Franklin Gothic Book" panose="020B0503020102020204" pitchFamily="34" charset="0"/>
              <a:ea typeface="Adobe Kaiti Std R" pitchFamily="18" charset="-128"/>
            </a:endParaRP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latin typeface="Franklin Gothic Book" panose="020B0503020102020204" pitchFamily="34" charset="0"/>
                <a:ea typeface="Adobe Kaiti Std R" pitchFamily="18" charset="-128"/>
              </a:rPr>
              <a:t>The Articles of Confederation are </a:t>
            </a: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too weak.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A bill of rights is not necessary.</a:t>
            </a:r>
          </a:p>
          <a:p>
            <a:pPr lvl="0"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Need </a:t>
            </a:r>
            <a:r>
              <a:rPr lang="en-US" dirty="0" smtClean="0">
                <a:latin typeface="Franklin Gothic Book" panose="020B0503020102020204" pitchFamily="34" charset="0"/>
                <a:ea typeface="Adobe Kaiti Std R" pitchFamily="18" charset="-128"/>
              </a:rPr>
              <a:t>strong national </a:t>
            </a:r>
            <a:r>
              <a:rPr lang="en-US" dirty="0">
                <a:latin typeface="Franklin Gothic Book" panose="020B0503020102020204" pitchFamily="34" charset="0"/>
                <a:ea typeface="Adobe Kaiti Std R" pitchFamily="18" charset="-128"/>
              </a:rPr>
              <a:t>government. 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anose="05000000000000000000" pitchFamily="2" charset="2"/>
              <a:buChar char="§"/>
            </a:pPr>
            <a:endParaRPr lang="en-US" dirty="0">
              <a:latin typeface="Adobe Kaiti Std R" pitchFamily="18" charset="-128"/>
              <a:ea typeface="Adobe Kaiti Std R" pitchFamily="18" charset="-128"/>
            </a:endParaRPr>
          </a:p>
        </p:txBody>
      </p:sp>
      <p:pic>
        <p:nvPicPr>
          <p:cNvPr id="2050" name="Picture 2" descr="http://vector.me/files/images/1/4/142879/us_capitol_building_clip_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426" y="3733800"/>
            <a:ext cx="457483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4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4495800" cy="4525963"/>
          </a:xfrm>
        </p:spPr>
        <p:txBody>
          <a:bodyPr>
            <a:noAutofit/>
          </a:bodyPr>
          <a:lstStyle/>
          <a:p>
            <a:pPr lvl="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Franklin Gothic Book" panose="020B0503020102020204" pitchFamily="34" charset="0"/>
              </a:rPr>
              <a:t>Leaders: </a:t>
            </a:r>
            <a:r>
              <a:rPr lang="en-US" sz="2800" dirty="0" smtClean="0">
                <a:latin typeface="Franklin Gothic Book" panose="020B0503020102020204" pitchFamily="34" charset="0"/>
              </a:rPr>
              <a:t>Patrick Henry, Richard </a:t>
            </a:r>
            <a:r>
              <a:rPr lang="en-US" sz="2800" dirty="0">
                <a:latin typeface="Franklin Gothic Book" panose="020B0503020102020204" pitchFamily="34" charset="0"/>
              </a:rPr>
              <a:t>Henry Lee, </a:t>
            </a:r>
            <a:r>
              <a:rPr lang="en-US" sz="2800" dirty="0" smtClean="0">
                <a:latin typeface="Franklin Gothic Book" panose="020B0503020102020204" pitchFamily="34" charset="0"/>
              </a:rPr>
              <a:t>John Hancock , and </a:t>
            </a:r>
            <a:r>
              <a:rPr lang="en-US" sz="2800" dirty="0">
                <a:latin typeface="Franklin Gothic Book" panose="020B0503020102020204" pitchFamily="34" charset="0"/>
              </a:rPr>
              <a:t>Samuel Adams.</a:t>
            </a:r>
          </a:p>
          <a:p>
            <a:pPr lvl="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Franklin Gothic Book" panose="020B0503020102020204" pitchFamily="34" charset="0"/>
              </a:rPr>
              <a:t>Against </a:t>
            </a:r>
            <a:r>
              <a:rPr lang="en-US" sz="2800" dirty="0" smtClean="0">
                <a:latin typeface="Franklin Gothic Book" panose="020B0503020102020204" pitchFamily="34" charset="0"/>
              </a:rPr>
              <a:t>ratifying the Constitution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lvl="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Franklin Gothic Book" panose="020B0503020102020204" pitchFamily="34" charset="0"/>
              </a:rPr>
              <a:t>A bill of rights needs to be written to protect people from the government.</a:t>
            </a:r>
          </a:p>
          <a:p>
            <a:pPr lvl="0">
              <a:buClr>
                <a:schemeClr val="accent5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Franklin Gothic Book" panose="020B0503020102020204" pitchFamily="34" charset="0"/>
              </a:rPr>
              <a:t>The national government has too </a:t>
            </a:r>
            <a:r>
              <a:rPr lang="en-US" sz="2800" dirty="0" smtClean="0">
                <a:latin typeface="Franklin Gothic Book" panose="020B0503020102020204" pitchFamily="34" charset="0"/>
              </a:rPr>
              <a:t>much power.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5410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Anti-Federalists</a:t>
            </a:r>
            <a:endParaRPr lang="en-US" sz="88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3076" name="Picture 4" descr="http://2.bp.blogspot.com/-jMeO1rtdHXY/U1R8N4pHDLI/AAAAAAAABdg/3vHwvvHP5-A/s1600/US_State_uta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4114800" cy="481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5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resources.razorplanet.com/510611-8783/510611_1994_53281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436" y="141351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media.giphy.com/media/btJ5C3ZuhGwMw/giph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1" y="1312545"/>
            <a:ext cx="6660721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marklipinskisblog.files.wordpress.com/2015/07/fireworks.gif?w=6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672" y="914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3"/>
          <p:cNvSpPr txBox="1">
            <a:spLocks/>
          </p:cNvSpPr>
          <p:nvPr/>
        </p:nvSpPr>
        <p:spPr>
          <a:xfrm>
            <a:off x="510960" y="1431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Federalists Win!</a:t>
            </a:r>
            <a:endParaRPr lang="en-US" sz="88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16" name="Picture 6" descr="http://media.giphy.com/media/btJ5C3ZuhGwMw/giph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890" y="4246245"/>
            <a:ext cx="4647251" cy="261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resources.razorplanet.com/510611-8783/510611_1994_53281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0" y="4145280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s://marklipinskisblog.files.wordpress.com/2015/07/fireworks.gif?w=6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148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resources.razorplanet.com/510611-8783/510611_1994_53281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390" y="2639377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media.giphy.com/media/btJ5C3ZuhGwMw/giph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07632"/>
            <a:ext cx="4647251" cy="261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" y="1419285"/>
            <a:ext cx="4073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Franklin Gothic Book" panose="020B0503020102020204" pitchFamily="34" charset="0"/>
              </a:rPr>
              <a:t>Agreed to Bill of Rights to protect the people’s rights from the government.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Franklin Gothic Book" panose="020B0503020102020204" pitchFamily="34" charset="0"/>
              </a:rPr>
              <a:t>Had George Washington’s support.</a:t>
            </a:r>
            <a:endParaRPr lang="en-US" sz="3600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7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79" y="1234450"/>
            <a:ext cx="9144000" cy="1470025"/>
          </a:xfrm>
        </p:spPr>
        <p:txBody>
          <a:bodyPr>
            <a:noAutofit/>
          </a:bodyPr>
          <a:lstStyle/>
          <a:p>
            <a:pPr algn="l"/>
            <a:r>
              <a:rPr lang="en-US" sz="13800" dirty="0" smtClean="0">
                <a:solidFill>
                  <a:schemeClr val="accent1">
                    <a:lumMod val="75000"/>
                  </a:schemeClr>
                </a:solidFill>
                <a:latin typeface="Impact" panose="020B0806030902050204" pitchFamily="34" charset="0"/>
              </a:rPr>
              <a:t>The Bill of Rights</a:t>
            </a:r>
            <a:endParaRPr lang="en-US" sz="13800" dirty="0">
              <a:solidFill>
                <a:schemeClr val="accent1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498" y="4419600"/>
            <a:ext cx="9146498" cy="17526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Impact" panose="020B0806030902050204" pitchFamily="34" charset="0"/>
              </a:rPr>
              <a:t>The first </a:t>
            </a:r>
            <a:r>
              <a:rPr lang="en-US" sz="9600" b="1" dirty="0" smtClean="0">
                <a:latin typeface="Impact" panose="020B0806030902050204" pitchFamily="34" charset="0"/>
              </a:rPr>
              <a:t>10</a:t>
            </a:r>
            <a:r>
              <a:rPr lang="en-US" sz="4800" dirty="0" smtClean="0">
                <a:latin typeface="Impact" panose="020B0806030902050204" pitchFamily="34" charset="0"/>
              </a:rPr>
              <a:t> amendments to the Constitution </a:t>
            </a:r>
            <a:endParaRPr lang="en-US" sz="4800" dirty="0">
              <a:latin typeface="Impact" panose="020B0806030902050204" pitchFamily="34" charset="0"/>
            </a:endParaRPr>
          </a:p>
        </p:txBody>
      </p:sp>
      <p:pic>
        <p:nvPicPr>
          <p:cNvPr id="5122" name="Picture 2" descr="http://law2.umkc.edu/faculty/projects/ftrials/conlaw/billofrigh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5890">
            <a:off x="5488885" y="1832469"/>
            <a:ext cx="2743200" cy="310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04800" y="164608"/>
            <a:ext cx="2414905" cy="2354555"/>
            <a:chOff x="0" y="0"/>
            <a:chExt cx="709683" cy="682389"/>
          </a:xfrm>
        </p:grpSpPr>
        <p:sp>
          <p:nvSpPr>
            <p:cNvPr id="5" name="Oval 4"/>
            <p:cNvSpPr/>
            <p:nvPr/>
          </p:nvSpPr>
          <p:spPr>
            <a:xfrm>
              <a:off x="0" y="0"/>
              <a:ext cx="709683" cy="68238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Text Box 1"/>
            <p:cNvSpPr txBox="1"/>
            <p:nvPr/>
          </p:nvSpPr>
          <p:spPr>
            <a:xfrm>
              <a:off x="163725" y="0"/>
              <a:ext cx="357505" cy="640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1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304800" y="3097968"/>
            <a:ext cx="8686800" cy="3757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1. Practice any religion we want to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 2. Speak freely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3. Assemble (meet)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4. Address the government (petition)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5. </a:t>
            </a: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P</a:t>
            </a:r>
            <a:r>
              <a:rPr lang="en-US" altLang="en-US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ublish newspapers, TV, radio, Internet (press)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2735944" y="770385"/>
            <a:ext cx="6424295" cy="1143000"/>
          </a:xfrm>
        </p:spPr>
        <p:txBody>
          <a:bodyPr>
            <a:noAutofit/>
          </a:bodyPr>
          <a:lstStyle/>
          <a:p>
            <a:pPr algn="l"/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st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3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01184" y="164607"/>
            <a:ext cx="2414905" cy="2354555"/>
            <a:chOff x="5688647" y="164608"/>
            <a:chExt cx="2414905" cy="2354555"/>
          </a:xfrm>
        </p:grpSpPr>
        <p:sp>
          <p:nvSpPr>
            <p:cNvPr id="11" name="Oval 10"/>
            <p:cNvSpPr/>
            <p:nvPr/>
          </p:nvSpPr>
          <p:spPr>
            <a:xfrm>
              <a:off x="5688647" y="164608"/>
              <a:ext cx="2414905" cy="235455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Text Box 1"/>
            <p:cNvSpPr txBox="1"/>
            <p:nvPr/>
          </p:nvSpPr>
          <p:spPr>
            <a:xfrm>
              <a:off x="6245769" y="164608"/>
              <a:ext cx="1216516" cy="221076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2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457200" y="2519163"/>
            <a:ext cx="8534400" cy="43363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6000" dirty="0"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P</a:t>
            </a:r>
            <a:r>
              <a:rPr lang="en-US" altLang="en-US" sz="6000" dirty="0" smtClean="0">
                <a:solidFill>
                  <a:schemeClr val="accent6">
                    <a:lumMod val="75000"/>
                  </a:schemeClr>
                </a:solidFill>
                <a:latin typeface="Impact" panose="020B0806030902050204" pitchFamily="34" charset="0"/>
              </a:rPr>
              <a:t>rotects the right to bear arms, which means the right to own a gun.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2441139" y="791262"/>
            <a:ext cx="6702862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nd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2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4800" y="164608"/>
            <a:ext cx="2414905" cy="2354555"/>
            <a:chOff x="0" y="0"/>
            <a:chExt cx="709683" cy="682389"/>
          </a:xfrm>
        </p:grpSpPr>
        <p:sp>
          <p:nvSpPr>
            <p:cNvPr id="4" name="Oval 3"/>
            <p:cNvSpPr/>
            <p:nvPr/>
          </p:nvSpPr>
          <p:spPr>
            <a:xfrm>
              <a:off x="0" y="0"/>
              <a:ext cx="709683" cy="6823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Text Box 1"/>
            <p:cNvSpPr txBox="1"/>
            <p:nvPr/>
          </p:nvSpPr>
          <p:spPr>
            <a:xfrm>
              <a:off x="163725" y="0"/>
              <a:ext cx="357505" cy="640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3800" dirty="0">
                  <a:ln w="9208" cap="flat" cmpd="sng" algn="ctr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  <a:effectLst>
                    <a:outerShdw blurRad="63500" dir="3600000" algn="tl">
                      <a:srgbClr val="000000">
                        <a:alpha val="70000"/>
                      </a:srgbClr>
                    </a:outerShdw>
                  </a:effectLst>
                  <a:latin typeface="Impact"/>
                  <a:ea typeface="Calibri"/>
                  <a:cs typeface="Times New Roman"/>
                </a:rPr>
                <a:t>3</a:t>
              </a:r>
              <a:endParaRPr lang="en-US" sz="48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609600" y="2743200"/>
            <a:ext cx="8382000" cy="41123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alt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W</a:t>
            </a:r>
            <a:r>
              <a:rPr lang="en-US" alt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Impact" panose="020B0806030902050204" pitchFamily="34" charset="0"/>
              </a:rPr>
              <a:t>e cannot be forced to house or quarter soldiers.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2735944" y="770385"/>
            <a:ext cx="6424295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rd</a:t>
            </a:r>
            <a:r>
              <a:rPr lang="en-US" sz="80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 Amendment</a:t>
            </a:r>
            <a:endParaRPr lang="en-US" sz="80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09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400</Words>
  <Application>Microsoft Office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Ratification of the Constitution</vt:lpstr>
      <vt:lpstr>PowerPoint Presentation</vt:lpstr>
      <vt:lpstr>Federalists</vt:lpstr>
      <vt:lpstr>Anti-Federalists</vt:lpstr>
      <vt:lpstr>PowerPoint Presentation</vt:lpstr>
      <vt:lpstr>The Bill of Rights</vt:lpstr>
      <vt:lpstr>st Amendment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Madison</dc:creator>
  <cp:lastModifiedBy>rebecca.simmons</cp:lastModifiedBy>
  <cp:revision>22</cp:revision>
  <dcterms:created xsi:type="dcterms:W3CDTF">2015-09-26T18:50:33Z</dcterms:created>
  <dcterms:modified xsi:type="dcterms:W3CDTF">2015-09-28T18:06:52Z</dcterms:modified>
</cp:coreProperties>
</file>